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9"/>
  </p:notesMasterIdLst>
  <p:sldIdLst>
    <p:sldId id="374" r:id="rId2"/>
    <p:sldId id="376" r:id="rId3"/>
    <p:sldId id="377" r:id="rId4"/>
    <p:sldId id="371" r:id="rId5"/>
    <p:sldId id="372" r:id="rId6"/>
    <p:sldId id="378" r:id="rId7"/>
    <p:sldId id="379" r:id="rId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CC3300"/>
    <a:srgbClr val="00CCFF"/>
    <a:srgbClr val="EAB200"/>
    <a:srgbClr val="EC14DD"/>
    <a:srgbClr val="FF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9" autoAdjust="0"/>
    <p:restoredTop sz="95157" autoAdjust="0"/>
  </p:normalViewPr>
  <p:slideViewPr>
    <p:cSldViewPr snapToGrid="0">
      <p:cViewPr>
        <p:scale>
          <a:sx n="77" d="100"/>
          <a:sy n="77" d="100"/>
        </p:scale>
        <p:origin x="-1050" y="168"/>
      </p:cViewPr>
      <p:guideLst>
        <p:guide orient="horz"/>
        <p:guide pos="5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5FF2AD-C407-4A94-B2B9-D1054060373D}" type="datetimeFigureOut">
              <a:rPr lang="sr-Latn-CS"/>
              <a:pPr>
                <a:defRPr/>
              </a:pPr>
              <a:t>9.4.2020.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2A0BE86-7C55-4209-A823-8080181E32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949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235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400D94-934D-41A6-8169-E47B373DFFAF}" type="slidenum">
              <a:rPr lang="hr-HR" smtClean="0"/>
              <a:pPr>
                <a:defRPr/>
              </a:pPr>
              <a:t>5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C83BF9-627E-4ADC-9B1A-7749724EEC9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358775" algn="ctr" eaLnBrk="1" hangingPunct="1"/>
            <a:r>
              <a:rPr lang="hr-HR" dirty="0" smtClean="0"/>
              <a:t> </a:t>
            </a:r>
            <a:r>
              <a:rPr lang="sr-Cyrl-RS" dirty="0" smtClean="0"/>
              <a:t>Множење децималних бројева</a:t>
            </a:r>
            <a:br>
              <a:rPr lang="sr-Cyrl-RS" dirty="0" smtClean="0"/>
            </a:br>
            <a:r>
              <a:rPr lang="sr-Cyrl-RS" dirty="0" smtClean="0"/>
              <a:t>*обрада*</a:t>
            </a:r>
            <a:endParaRPr lang="hr-HR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sr-Cyrl-RS" dirty="0" smtClean="0">
                <a:cs typeface="Arial" charset="0"/>
              </a:rPr>
              <a:t>09.04.</a:t>
            </a:r>
            <a:endParaRPr lang="hr-HR" dirty="0" smtClean="0"/>
          </a:p>
        </p:txBody>
      </p:sp>
      <p:sp>
        <p:nvSpPr>
          <p:cNvPr id="2" name="Plus 1"/>
          <p:cNvSpPr/>
          <p:nvPr/>
        </p:nvSpPr>
        <p:spPr>
          <a:xfrm>
            <a:off x="6771503" y="1087395"/>
            <a:ext cx="1371600" cy="1025610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vision 2"/>
          <p:cNvSpPr/>
          <p:nvPr/>
        </p:nvSpPr>
        <p:spPr>
          <a:xfrm>
            <a:off x="6524368" y="3954162"/>
            <a:ext cx="1618735" cy="1075038"/>
          </a:xfrm>
          <a:prstGeom prst="mathDivid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2236573" y="716692"/>
            <a:ext cx="1556951" cy="1198605"/>
          </a:xfrm>
          <a:prstGeom prst="mathMultipl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 Equal 4"/>
          <p:cNvSpPr/>
          <p:nvPr/>
        </p:nvSpPr>
        <p:spPr>
          <a:xfrm>
            <a:off x="5375189" y="2631989"/>
            <a:ext cx="1643449" cy="1087395"/>
          </a:xfrm>
          <a:prstGeom prst="mathNot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Minus 5"/>
          <p:cNvSpPr/>
          <p:nvPr/>
        </p:nvSpPr>
        <p:spPr>
          <a:xfrm>
            <a:off x="1087395" y="5609968"/>
            <a:ext cx="2150075" cy="889686"/>
          </a:xfrm>
          <a:prstGeom prst="mathMinu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5115697" y="5609968"/>
            <a:ext cx="1507525" cy="766118"/>
          </a:xfrm>
          <a:prstGeom prst="mathEqua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1463"/>
                <a:ext cx="8229600" cy="5854700"/>
              </a:xfrm>
            </p:spPr>
            <p:txBody>
              <a:bodyPr/>
              <a:lstStyle/>
              <a:p>
                <a:r>
                  <a:rPr lang="ru-RU" dirty="0" smtClean="0"/>
                  <a:t>Да се подсетимо како смо множили природне бројеве. Одредимо производ бројева 254 и 32. 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254 </a:t>
                </a:r>
                <a:r>
                  <a:rPr lang="ru-RU" dirty="0"/>
                  <a:t>∙ 32 = 8128 </a:t>
                </a:r>
                <a:endParaRPr lang="ru-RU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 508 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762 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     8128 </a:t>
                </a:r>
              </a:p>
              <a:p>
                <a:endParaRPr lang="ru-RU" dirty="0"/>
              </a:p>
              <a:p>
                <a:r>
                  <a:rPr lang="sr-Cyrl-RS" dirty="0" smtClean="0"/>
                  <a:t>Користимо претходно и множимо претходне бројеве.</a:t>
                </a:r>
              </a:p>
              <a:p>
                <a:r>
                  <a:rPr lang="sr-Cyrl-RS" dirty="0" smtClean="0"/>
                  <a:t>1) 2,54 * 3,2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254</m:t>
                        </m:r>
                      </m:num>
                      <m:den>
                        <m:r>
                          <a:rPr lang="sr-Cyrl-R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sr-Cyrl-RS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254</m:t>
                        </m:r>
                        <m:r>
                          <a:rPr lang="sr-Cyrl-RS" b="0" i="1" smtClean="0">
                            <a:latin typeface="Cambria Math"/>
                          </a:rPr>
                          <m:t>∗32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100</m:t>
                        </m:r>
                        <m:r>
                          <a:rPr lang="sr-Cyrl-RS" b="0" i="1" smtClean="0">
                            <a:latin typeface="Cambria Math"/>
                          </a:rPr>
                          <m:t> ∗10</m:t>
                        </m:r>
                      </m:den>
                    </m:f>
                  </m:oMath>
                </a14:m>
                <a:r>
                  <a:rPr lang="sr-Cyrl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8128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  <m:r>
                          <a:rPr lang="sr-Cyrl-RS" b="0" i="1" smtClean="0">
                            <a:latin typeface="Cambria Math"/>
                          </a:rPr>
                          <m:t>0</m:t>
                        </m:r>
                        <m:r>
                          <a:rPr lang="sr-Cyrl-RS" i="1">
                            <a:latin typeface="Cambria Math"/>
                          </a:rPr>
                          <m:t>00</m:t>
                        </m:r>
                      </m:den>
                    </m:f>
                  </m:oMath>
                </a14:m>
                <a:r>
                  <a:rPr lang="sr-Cyrl-RS" dirty="0" smtClean="0"/>
                  <a:t> = 8,128</a:t>
                </a:r>
              </a:p>
              <a:p>
                <a:r>
                  <a:rPr lang="sr-Cyrl-RS" dirty="0" smtClean="0"/>
                  <a:t>2) 25,4 * 0,032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254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RS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  <m:r>
                          <a:rPr lang="sr-Cyrl-RS" b="0" i="1" smtClean="0">
                            <a:latin typeface="Cambria Math"/>
                          </a:rPr>
                          <m:t>00</m:t>
                        </m:r>
                        <m:r>
                          <a:rPr lang="sr-Cyrl-R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=</a:t>
                </a:r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8128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100</m:t>
                        </m:r>
                        <m:r>
                          <a:rPr lang="sr-Cyrl-RS" b="0" i="1" smtClean="0">
                            <a:latin typeface="Cambria Math"/>
                          </a:rPr>
                          <m:t>00</m:t>
                        </m:r>
                      </m:den>
                    </m:f>
                  </m:oMath>
                </a14:m>
                <a:r>
                  <a:rPr lang="sr-Cyrl-RS" dirty="0" smtClean="0"/>
                  <a:t> = 0,8128</a:t>
                </a:r>
              </a:p>
              <a:p>
                <a:r>
                  <a:rPr lang="sr-Cyrl-RS" dirty="0" smtClean="0"/>
                  <a:t>3) 0,254 * 0,032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254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</m:t>
                        </m:r>
                        <m:r>
                          <a:rPr lang="sr-Cyrl-RS" b="0" i="1" smtClean="0">
                            <a:latin typeface="Cambria Math"/>
                          </a:rPr>
                          <m:t>0</m:t>
                        </m:r>
                        <m:r>
                          <a:rPr lang="sr-Cyrl-R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sr-Cyrl-RS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/>
                          </a:rPr>
                          <m:t>32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</m:t>
                        </m:r>
                        <m:r>
                          <a:rPr lang="sr-Cyrl-RS" b="0" i="1" smtClean="0">
                            <a:latin typeface="Cambria Math"/>
                          </a:rPr>
                          <m:t>00</m:t>
                        </m:r>
                        <m:r>
                          <a:rPr lang="sr-Cyrl-R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:r>
                  <a:rPr lang="sr-Cyrl-R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/>
                          </a:rPr>
                          <m:t>8128</m:t>
                        </m:r>
                      </m:num>
                      <m:den>
                        <m:r>
                          <a:rPr lang="sr-Cyrl-RS" i="1">
                            <a:latin typeface="Cambria Math"/>
                          </a:rPr>
                          <m:t>10</m:t>
                        </m:r>
                        <m:r>
                          <a:rPr lang="sr-Cyrl-RS" b="0" i="1" smtClean="0">
                            <a:latin typeface="Cambria Math"/>
                          </a:rPr>
                          <m:t>0000</m:t>
                        </m:r>
                        <m:r>
                          <a:rPr lang="sr-Cyrl-R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sr-Cyrl-RS" dirty="0" smtClean="0"/>
                  <a:t> = 0,008128</a:t>
                </a:r>
                <a:endParaRPr lang="en-US" dirty="0"/>
              </a:p>
            </p:txBody>
          </p:sp>
        </mc:Choice>
        <mc:Fallback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1463"/>
                <a:ext cx="8229600" cy="5854700"/>
              </a:xfrm>
              <a:blipFill rotWithShape="1">
                <a:blip r:embed="rId2"/>
                <a:stretch>
                  <a:fillRect l="-963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100649" y="1470454"/>
            <a:ext cx="1161535" cy="123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87146" y="1952368"/>
            <a:ext cx="951470" cy="123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00649" y="2409568"/>
            <a:ext cx="1037967" cy="24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30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920"/>
            <a:ext cx="8229600" cy="5817244"/>
          </a:xfrm>
        </p:spPr>
        <p:txBody>
          <a:bodyPr/>
          <a:lstStyle/>
          <a:p>
            <a:r>
              <a:rPr lang="ru-RU" dirty="0"/>
              <a:t>Резултат </a:t>
            </a:r>
            <a:r>
              <a:rPr lang="ru-RU" dirty="0" smtClean="0"/>
              <a:t>множења претходног примера </a:t>
            </a:r>
            <a:r>
              <a:rPr lang="ru-RU" dirty="0"/>
              <a:t>садржи редом цифре које се добијају множењем природних бројева 254 и 32, а децимални зарез одваја онолико децималних места идући здесна на лево колико их оба чиниоца имају заједно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Из овог примера закључујемо:</a:t>
            </a:r>
          </a:p>
          <a:p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Бројеве у облику децималних записа множимо као природне бројеве (изостављамо зарез чиниоцима), а у производу одвајамо онолико децималних места колико их укупно има у чиниоцима.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2" y="4621043"/>
            <a:ext cx="7846541" cy="20895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7935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kstniOkvir 27"/>
          <p:cNvSpPr txBox="1">
            <a:spLocks noChangeArrowheads="1"/>
          </p:cNvSpPr>
          <p:nvPr/>
        </p:nvSpPr>
        <p:spPr bwMode="auto">
          <a:xfrm>
            <a:off x="6846888" y="2667000"/>
            <a:ext cx="61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b="1"/>
              <a:t>.</a:t>
            </a:r>
          </a:p>
        </p:txBody>
      </p:sp>
      <p:sp>
        <p:nvSpPr>
          <p:cNvPr id="2" name="TekstniOkvir 1"/>
          <p:cNvSpPr txBox="1">
            <a:spLocks noChangeArrowheads="1"/>
          </p:cNvSpPr>
          <p:nvPr/>
        </p:nvSpPr>
        <p:spPr bwMode="auto">
          <a:xfrm>
            <a:off x="1058863" y="1928813"/>
            <a:ext cx="208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2000"/>
              <a:t>5.034 </a:t>
            </a:r>
            <a:r>
              <a:rPr lang="hr-HR" sz="2000">
                <a:latin typeface="Calibri" pitchFamily="34" charset="0"/>
              </a:rPr>
              <a:t>·</a:t>
            </a:r>
            <a:r>
              <a:rPr lang="hr-HR" sz="2000">
                <a:sym typeface="Symbol" pitchFamily="18" charset="2"/>
              </a:rPr>
              <a:t> 1.6 =</a:t>
            </a:r>
            <a:endParaRPr lang="hr-HR" sz="2000"/>
          </a:p>
        </p:txBody>
      </p:sp>
      <p:sp>
        <p:nvSpPr>
          <p:cNvPr id="3" name="TekstniOkvir 2"/>
          <p:cNvSpPr txBox="1">
            <a:spLocks noChangeArrowheads="1"/>
          </p:cNvSpPr>
          <p:nvPr/>
        </p:nvSpPr>
        <p:spPr bwMode="auto">
          <a:xfrm>
            <a:off x="6824663" y="1639888"/>
            <a:ext cx="1103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1800" dirty="0" smtClean="0">
                <a:solidFill>
                  <a:srgbClr val="0070C0"/>
                </a:solidFill>
              </a:rPr>
              <a:t>пишемо</a:t>
            </a:r>
            <a:r>
              <a:rPr lang="hr-HR" sz="1800" dirty="0" smtClean="0">
                <a:solidFill>
                  <a:srgbClr val="0070C0"/>
                </a:solidFill>
              </a:rPr>
              <a:t>:</a:t>
            </a:r>
            <a:endParaRPr lang="hr-HR" sz="1800" dirty="0">
              <a:solidFill>
                <a:srgbClr val="0070C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691313" y="2081213"/>
            <a:ext cx="2093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000" spc="200" dirty="0">
                <a:cs typeface="+mn-cs"/>
              </a:rPr>
              <a:t>5.034 </a:t>
            </a:r>
            <a:r>
              <a:rPr lang="hr-HR" sz="2000" spc="200" dirty="0">
                <a:latin typeface="Calibri"/>
                <a:cs typeface="+mn-cs"/>
              </a:rPr>
              <a:t>·</a:t>
            </a:r>
            <a:r>
              <a:rPr lang="hr-HR" sz="2000" spc="200" dirty="0">
                <a:cs typeface="+mn-cs"/>
                <a:sym typeface="Symbol"/>
              </a:rPr>
              <a:t> </a:t>
            </a:r>
            <a:r>
              <a:rPr lang="hr-HR" sz="2000" spc="200" dirty="0">
                <a:cs typeface="+mn-cs"/>
                <a:sym typeface="Symbol"/>
              </a:rPr>
              <a:t>1.6</a:t>
            </a:r>
            <a:endParaRPr lang="hr-HR" sz="2000" spc="200" dirty="0">
              <a:cs typeface="+mn-cs"/>
            </a:endParaRPr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7426325" y="23844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7" name="Pravokutnik 6"/>
          <p:cNvSpPr>
            <a:spLocks noChangeArrowheads="1"/>
          </p:cNvSpPr>
          <p:nvPr/>
        </p:nvSpPr>
        <p:spPr bwMode="auto">
          <a:xfrm>
            <a:off x="7264400" y="23891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0</a:t>
            </a:r>
            <a:endParaRPr lang="hr-HR" sz="2000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7104063" y="23844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2</a:t>
            </a:r>
            <a:endParaRPr lang="hr-HR" sz="2000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6946900" y="23844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r-HR" sz="2000">
                <a:sym typeface="Symbol" pitchFamily="18" charset="2"/>
              </a:rPr>
              <a:t>0</a:t>
            </a:r>
            <a:endParaRPr lang="hr-HR" sz="2000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6691313" y="23844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3</a:t>
            </a:r>
            <a:endParaRPr lang="hr-HR" sz="2000"/>
          </a:p>
        </p:txBody>
      </p:sp>
      <p:cxnSp>
        <p:nvCxnSpPr>
          <p:cNvPr id="13" name="Ravni poveznik 12"/>
          <p:cNvCxnSpPr/>
          <p:nvPr/>
        </p:nvCxnSpPr>
        <p:spPr>
          <a:xfrm flipV="1">
            <a:off x="6448425" y="2743200"/>
            <a:ext cx="1619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6300788" y="2409825"/>
            <a:ext cx="63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1800"/>
              <a:t>+</a:t>
            </a:r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6934200" y="27082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0</a:t>
            </a:r>
            <a:endParaRPr lang="hr-HR" sz="2000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auto">
          <a:xfrm>
            <a:off x="7431088" y="2713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auto">
          <a:xfrm>
            <a:off x="7264400" y="27130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7094538" y="27130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5</a:t>
            </a:r>
            <a:endParaRPr lang="hr-HR" sz="2000"/>
          </a:p>
        </p:txBody>
      </p:sp>
      <p:sp>
        <p:nvSpPr>
          <p:cNvPr id="19" name="Elipsa 18"/>
          <p:cNvSpPr>
            <a:spLocks noChangeArrowheads="1"/>
          </p:cNvSpPr>
          <p:nvPr/>
        </p:nvSpPr>
        <p:spPr bwMode="auto">
          <a:xfrm>
            <a:off x="869950" y="1673225"/>
            <a:ext cx="925513" cy="84613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sr-Latn-CS"/>
          </a:p>
        </p:txBody>
      </p:sp>
      <p:sp>
        <p:nvSpPr>
          <p:cNvPr id="20" name="Elipsa 19"/>
          <p:cNvSpPr>
            <a:spLocks noChangeArrowheads="1"/>
          </p:cNvSpPr>
          <p:nvPr/>
        </p:nvSpPr>
        <p:spPr bwMode="auto">
          <a:xfrm>
            <a:off x="1690688" y="1673225"/>
            <a:ext cx="806450" cy="84613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sr-Latn-CS"/>
          </a:p>
        </p:txBody>
      </p:sp>
      <p:cxnSp>
        <p:nvCxnSpPr>
          <p:cNvPr id="21" name="Ravni poveznik sa strelicom 20"/>
          <p:cNvCxnSpPr>
            <a:cxnSpLocks noChangeShapeType="1"/>
            <a:stCxn id="19" idx="4"/>
          </p:cNvCxnSpPr>
          <p:nvPr/>
        </p:nvCxnSpPr>
        <p:spPr bwMode="auto">
          <a:xfrm rot="16200000" flipH="1">
            <a:off x="1016795" y="2834481"/>
            <a:ext cx="703262" cy="730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>
            <a:off x="612775" y="3211513"/>
            <a:ext cx="1595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Три </a:t>
            </a:r>
          </a:p>
          <a:p>
            <a:pPr algn="ctr" eaLnBrk="1" hangingPunct="1"/>
            <a:r>
              <a:rPr lang="sr-Cyrl-RS" sz="1800" dirty="0"/>
              <a:t>д</a:t>
            </a:r>
            <a:r>
              <a:rPr lang="sr-Cyrl-RS" sz="1800" dirty="0" smtClean="0"/>
              <a:t>ецимална </a:t>
            </a:r>
          </a:p>
          <a:p>
            <a:pPr algn="ctr" eaLnBrk="1" hangingPunct="1"/>
            <a:r>
              <a:rPr lang="sr-Cyrl-RS" sz="1800" dirty="0" smtClean="0"/>
              <a:t>места</a:t>
            </a:r>
            <a:endParaRPr lang="hr-HR" sz="1800" dirty="0"/>
          </a:p>
        </p:txBody>
      </p:sp>
      <p:cxnSp>
        <p:nvCxnSpPr>
          <p:cNvPr id="23" name="Ravni poveznik sa strelicom 22"/>
          <p:cNvCxnSpPr>
            <a:cxnSpLocks noChangeShapeType="1"/>
          </p:cNvCxnSpPr>
          <p:nvPr/>
        </p:nvCxnSpPr>
        <p:spPr bwMode="auto">
          <a:xfrm rot="16200000" flipH="1">
            <a:off x="2180432" y="2536031"/>
            <a:ext cx="401638" cy="3460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kstniOkvir 23"/>
          <p:cNvSpPr txBox="1">
            <a:spLocks noChangeArrowheads="1"/>
          </p:cNvSpPr>
          <p:nvPr/>
        </p:nvSpPr>
        <p:spPr bwMode="auto">
          <a:xfrm>
            <a:off x="1998255" y="2913063"/>
            <a:ext cx="1595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једно</a:t>
            </a:r>
          </a:p>
          <a:p>
            <a:pPr algn="ctr" eaLnBrk="1" hangingPunct="1"/>
            <a:r>
              <a:rPr lang="sr-Cyrl-RS" sz="1800" dirty="0"/>
              <a:t>д</a:t>
            </a:r>
            <a:r>
              <a:rPr lang="sr-Cyrl-RS" sz="1800" dirty="0" smtClean="0"/>
              <a:t>ецимално</a:t>
            </a:r>
          </a:p>
          <a:p>
            <a:pPr algn="ctr" eaLnBrk="1" hangingPunct="1"/>
            <a:r>
              <a:rPr lang="sr-Cyrl-RS" sz="1800" dirty="0" smtClean="0"/>
              <a:t>место</a:t>
            </a:r>
            <a:endParaRPr lang="hr-HR" sz="1800" dirty="0"/>
          </a:p>
        </p:txBody>
      </p:sp>
      <p:sp>
        <p:nvSpPr>
          <p:cNvPr id="25" name="Strelica zakrivljena gore 24"/>
          <p:cNvSpPr>
            <a:spLocks noChangeArrowheads="1"/>
          </p:cNvSpPr>
          <p:nvPr/>
        </p:nvSpPr>
        <p:spPr bwMode="auto">
          <a:xfrm flipH="1">
            <a:off x="7280275" y="3014663"/>
            <a:ext cx="290513" cy="284162"/>
          </a:xfrm>
          <a:prstGeom prst="curvedUpArrow">
            <a:avLst>
              <a:gd name="adj1" fmla="val 24958"/>
              <a:gd name="adj2" fmla="val 49911"/>
              <a:gd name="adj3" fmla="val 250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sp>
        <p:nvSpPr>
          <p:cNvPr id="26" name="Strelica zakrivljena gore 25"/>
          <p:cNvSpPr>
            <a:spLocks noChangeArrowheads="1"/>
          </p:cNvSpPr>
          <p:nvPr/>
        </p:nvSpPr>
        <p:spPr bwMode="auto">
          <a:xfrm flipH="1">
            <a:off x="7467600" y="3019425"/>
            <a:ext cx="304800" cy="284163"/>
          </a:xfrm>
          <a:prstGeom prst="curvedUpArrow">
            <a:avLst>
              <a:gd name="adj1" fmla="val 24909"/>
              <a:gd name="adj2" fmla="val 49817"/>
              <a:gd name="adj3" fmla="val 250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sp>
        <p:nvSpPr>
          <p:cNvPr id="27" name="Strelica zakrivljena gore 26"/>
          <p:cNvSpPr>
            <a:spLocks noChangeArrowheads="1"/>
          </p:cNvSpPr>
          <p:nvPr/>
        </p:nvSpPr>
        <p:spPr bwMode="auto">
          <a:xfrm flipH="1">
            <a:off x="7113588" y="3019425"/>
            <a:ext cx="280987" cy="284163"/>
          </a:xfrm>
          <a:prstGeom prst="curvedUpArrow">
            <a:avLst>
              <a:gd name="adj1" fmla="val 25000"/>
              <a:gd name="adj2" fmla="val 50000"/>
              <a:gd name="adj3" fmla="val 25072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sp>
        <p:nvSpPr>
          <p:cNvPr id="29" name="TekstniOkvir 28"/>
          <p:cNvSpPr txBox="1">
            <a:spLocks noChangeArrowheads="1"/>
          </p:cNvSpPr>
          <p:nvPr/>
        </p:nvSpPr>
        <p:spPr bwMode="auto">
          <a:xfrm>
            <a:off x="2524125" y="19288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2000"/>
              <a:t>8.0544</a:t>
            </a:r>
          </a:p>
        </p:txBody>
      </p:sp>
      <p:sp>
        <p:nvSpPr>
          <p:cNvPr id="32" name="Pravokutnik 31"/>
          <p:cNvSpPr>
            <a:spLocks noChangeArrowheads="1"/>
          </p:cNvSpPr>
          <p:nvPr/>
        </p:nvSpPr>
        <p:spPr bwMode="auto">
          <a:xfrm>
            <a:off x="6705600" y="27082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8</a:t>
            </a:r>
            <a:endParaRPr lang="hr-HR" sz="2000"/>
          </a:p>
        </p:txBody>
      </p:sp>
      <p:sp>
        <p:nvSpPr>
          <p:cNvPr id="33" name="Strelica zakrivljena gore 32"/>
          <p:cNvSpPr>
            <a:spLocks noChangeArrowheads="1"/>
          </p:cNvSpPr>
          <p:nvPr/>
        </p:nvSpPr>
        <p:spPr bwMode="auto">
          <a:xfrm flipH="1">
            <a:off x="6902450" y="3019425"/>
            <a:ext cx="301625" cy="284163"/>
          </a:xfrm>
          <a:prstGeom prst="curvedUpArrow">
            <a:avLst>
              <a:gd name="adj1" fmla="val 24988"/>
              <a:gd name="adj2" fmla="val 49982"/>
              <a:gd name="adj3" fmla="val 250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cxnSp>
        <p:nvCxnSpPr>
          <p:cNvPr id="35" name="Ravni poveznik sa strelicom 34"/>
          <p:cNvCxnSpPr>
            <a:cxnSpLocks noChangeShapeType="1"/>
          </p:cNvCxnSpPr>
          <p:nvPr/>
        </p:nvCxnSpPr>
        <p:spPr bwMode="auto">
          <a:xfrm rot="10800000">
            <a:off x="6556375" y="3646488"/>
            <a:ext cx="123825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kstniOkvir 36"/>
          <p:cNvSpPr txBox="1">
            <a:spLocks noChangeArrowheads="1"/>
          </p:cNvSpPr>
          <p:nvPr/>
        </p:nvSpPr>
        <p:spPr bwMode="auto">
          <a:xfrm>
            <a:off x="6381750" y="3738563"/>
            <a:ext cx="1595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Четири</a:t>
            </a:r>
          </a:p>
          <a:p>
            <a:pPr algn="ctr" eaLnBrk="1" hangingPunct="1"/>
            <a:r>
              <a:rPr lang="sr-Cyrl-RS" sz="1800" dirty="0" smtClean="0"/>
              <a:t>децимална</a:t>
            </a:r>
            <a:r>
              <a:rPr lang="hr-HR" sz="1800" dirty="0" smtClean="0"/>
              <a:t> </a:t>
            </a:r>
            <a:r>
              <a:rPr lang="sr-Cyrl-RS" sz="1800" dirty="0" smtClean="0"/>
              <a:t>места</a:t>
            </a:r>
            <a:endParaRPr lang="hr-HR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12775" y="444843"/>
            <a:ext cx="191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Пример 1: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20" grpId="0" animBg="1"/>
      <p:bldP spid="20" grpId="1" animBg="1"/>
      <p:bldP spid="22" grpId="0"/>
      <p:bldP spid="22" grpId="1"/>
      <p:bldP spid="24" grpId="0"/>
      <p:bldP spid="24" grpId="1"/>
      <p:bldP spid="25" grpId="0" animBg="1"/>
      <p:bldP spid="26" grpId="0" animBg="1"/>
      <p:bldP spid="27" grpId="0" animBg="1"/>
      <p:bldP spid="29" grpId="0"/>
      <p:bldP spid="32" grpId="0"/>
      <p:bldP spid="33" grpId="0" animBg="1"/>
      <p:bldP spid="37" grpId="0"/>
      <p:bldP spid="37" grpId="1"/>
      <p:bldP spid="3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>
            <a:spLocks noChangeArrowheads="1"/>
          </p:cNvSpPr>
          <p:nvPr/>
        </p:nvSpPr>
        <p:spPr bwMode="auto">
          <a:xfrm>
            <a:off x="7432675" y="3205163"/>
            <a:ext cx="61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b="1"/>
              <a:t>.</a:t>
            </a:r>
          </a:p>
        </p:txBody>
      </p:sp>
      <p:sp>
        <p:nvSpPr>
          <p:cNvPr id="15363" name="TekstniOkvir 2"/>
          <p:cNvSpPr txBox="1">
            <a:spLocks noChangeArrowheads="1"/>
          </p:cNvSpPr>
          <p:nvPr/>
        </p:nvSpPr>
        <p:spPr bwMode="auto">
          <a:xfrm>
            <a:off x="1144588" y="2058988"/>
            <a:ext cx="208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2000"/>
              <a:t>25.8 </a:t>
            </a:r>
            <a:r>
              <a:rPr lang="hr-HR" sz="2000">
                <a:latin typeface="Calibri" pitchFamily="34" charset="0"/>
              </a:rPr>
              <a:t>·</a:t>
            </a:r>
            <a:r>
              <a:rPr lang="hr-HR" sz="2000">
                <a:sym typeface="Symbol" pitchFamily="18" charset="2"/>
              </a:rPr>
              <a:t> 3.3 =</a:t>
            </a:r>
            <a:endParaRPr lang="hr-HR" sz="2000"/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6910388" y="1770063"/>
            <a:ext cx="1103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1800" dirty="0" smtClean="0">
                <a:solidFill>
                  <a:srgbClr val="0070C0"/>
                </a:solidFill>
              </a:rPr>
              <a:t>пишемо</a:t>
            </a:r>
            <a:r>
              <a:rPr lang="hr-HR" sz="1800" dirty="0" smtClean="0">
                <a:solidFill>
                  <a:srgbClr val="0070C0"/>
                </a:solidFill>
              </a:rPr>
              <a:t>:</a:t>
            </a:r>
            <a:endParaRPr lang="hr-HR" sz="1800" dirty="0">
              <a:solidFill>
                <a:srgbClr val="0070C0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899275" y="2211388"/>
            <a:ext cx="2093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000" spc="200" dirty="0">
                <a:cs typeface="+mn-cs"/>
              </a:rPr>
              <a:t>25.8 </a:t>
            </a:r>
            <a:r>
              <a:rPr lang="hr-HR" sz="2000" spc="200" dirty="0">
                <a:latin typeface="Calibri"/>
                <a:cs typeface="+mn-cs"/>
              </a:rPr>
              <a:t>·</a:t>
            </a:r>
            <a:r>
              <a:rPr lang="hr-HR" sz="2000" spc="200" dirty="0">
                <a:cs typeface="+mn-cs"/>
                <a:sym typeface="Symbol"/>
              </a:rPr>
              <a:t> </a:t>
            </a:r>
            <a:r>
              <a:rPr lang="hr-HR" sz="2000" spc="200" dirty="0">
                <a:cs typeface="+mn-cs"/>
                <a:sym typeface="Symbol"/>
              </a:rPr>
              <a:t>3.3</a:t>
            </a:r>
            <a:endParaRPr lang="hr-HR" sz="2000" spc="200" dirty="0">
              <a:cs typeface="+mn-cs"/>
            </a:endParaRPr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7473950" y="2514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7" name="Pravokutnik 6"/>
          <p:cNvSpPr>
            <a:spLocks noChangeArrowheads="1"/>
          </p:cNvSpPr>
          <p:nvPr/>
        </p:nvSpPr>
        <p:spPr bwMode="auto">
          <a:xfrm>
            <a:off x="7312025" y="2514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7</a:t>
            </a:r>
            <a:endParaRPr lang="hr-HR" sz="2000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7069138" y="2514600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7</a:t>
            </a:r>
            <a:endParaRPr lang="hr-HR" sz="2000"/>
          </a:p>
        </p:txBody>
      </p:sp>
      <p:cxnSp>
        <p:nvCxnSpPr>
          <p:cNvPr id="11" name="Ravni poveznik 10"/>
          <p:cNvCxnSpPr/>
          <p:nvPr/>
        </p:nvCxnSpPr>
        <p:spPr>
          <a:xfrm flipV="1">
            <a:off x="6534150" y="3238500"/>
            <a:ext cx="1619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6646863" y="2873375"/>
            <a:ext cx="28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1800"/>
              <a:t>+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7100888" y="32416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8</a:t>
            </a:r>
            <a:endParaRPr lang="hr-HR" sz="2000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7654925" y="32416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7488238" y="32416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1</a:t>
            </a:r>
            <a:endParaRPr lang="hr-HR" sz="2000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auto">
          <a:xfrm>
            <a:off x="7313613" y="32416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5</a:t>
            </a:r>
            <a:endParaRPr lang="hr-HR" sz="2000"/>
          </a:p>
        </p:txBody>
      </p:sp>
      <p:sp>
        <p:nvSpPr>
          <p:cNvPr id="17" name="Elipsa 16"/>
          <p:cNvSpPr>
            <a:spLocks noChangeArrowheads="1"/>
          </p:cNvSpPr>
          <p:nvPr/>
        </p:nvSpPr>
        <p:spPr bwMode="auto">
          <a:xfrm>
            <a:off x="955675" y="1803400"/>
            <a:ext cx="925513" cy="84613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sr-Latn-CS"/>
          </a:p>
        </p:txBody>
      </p:sp>
      <p:sp>
        <p:nvSpPr>
          <p:cNvPr id="18" name="Elipsa 17"/>
          <p:cNvSpPr>
            <a:spLocks noChangeArrowheads="1"/>
          </p:cNvSpPr>
          <p:nvPr/>
        </p:nvSpPr>
        <p:spPr bwMode="auto">
          <a:xfrm>
            <a:off x="1776413" y="1803400"/>
            <a:ext cx="806450" cy="84613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sr-Latn-CS"/>
          </a:p>
        </p:txBody>
      </p:sp>
      <p:cxnSp>
        <p:nvCxnSpPr>
          <p:cNvPr id="19" name="Ravni poveznik sa strelicom 18"/>
          <p:cNvCxnSpPr>
            <a:cxnSpLocks noChangeShapeType="1"/>
            <a:stCxn id="17" idx="4"/>
          </p:cNvCxnSpPr>
          <p:nvPr/>
        </p:nvCxnSpPr>
        <p:spPr bwMode="auto">
          <a:xfrm rot="16200000" flipH="1">
            <a:off x="1102520" y="2964656"/>
            <a:ext cx="703262" cy="730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kstniOkvir 19"/>
          <p:cNvSpPr txBox="1">
            <a:spLocks noChangeArrowheads="1"/>
          </p:cNvSpPr>
          <p:nvPr/>
        </p:nvSpPr>
        <p:spPr bwMode="auto">
          <a:xfrm>
            <a:off x="698500" y="3341688"/>
            <a:ext cx="1595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једно</a:t>
            </a:r>
            <a:endParaRPr lang="hr-HR" sz="1800" dirty="0"/>
          </a:p>
          <a:p>
            <a:pPr algn="ctr" eaLnBrk="1" hangingPunct="1"/>
            <a:r>
              <a:rPr lang="hr-HR" sz="1800" dirty="0"/>
              <a:t> </a:t>
            </a:r>
            <a:r>
              <a:rPr lang="sr-Cyrl-RS" sz="1800" dirty="0" smtClean="0"/>
              <a:t>децимално</a:t>
            </a:r>
            <a:r>
              <a:rPr lang="hr-HR" sz="1800" dirty="0" smtClean="0"/>
              <a:t> </a:t>
            </a:r>
            <a:r>
              <a:rPr lang="sr-Cyrl-RS" sz="1800" dirty="0" smtClean="0"/>
              <a:t>место</a:t>
            </a:r>
            <a:endParaRPr lang="hr-HR" sz="1800" dirty="0"/>
          </a:p>
        </p:txBody>
      </p:sp>
      <p:cxnSp>
        <p:nvCxnSpPr>
          <p:cNvPr id="21" name="Ravni poveznik sa strelicom 20"/>
          <p:cNvCxnSpPr>
            <a:cxnSpLocks noChangeShapeType="1"/>
          </p:cNvCxnSpPr>
          <p:nvPr/>
        </p:nvCxnSpPr>
        <p:spPr bwMode="auto">
          <a:xfrm rot="16200000" flipH="1">
            <a:off x="2265363" y="2667000"/>
            <a:ext cx="401638" cy="3444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kstniOkvir 21"/>
          <p:cNvSpPr txBox="1">
            <a:spLocks noChangeArrowheads="1"/>
          </p:cNvSpPr>
          <p:nvPr/>
        </p:nvSpPr>
        <p:spPr bwMode="auto">
          <a:xfrm>
            <a:off x="2089150" y="3003550"/>
            <a:ext cx="1593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једно</a:t>
            </a:r>
            <a:endParaRPr lang="hr-HR" sz="1800" dirty="0"/>
          </a:p>
          <a:p>
            <a:pPr algn="ctr" eaLnBrk="1" hangingPunct="1"/>
            <a:r>
              <a:rPr lang="sr-Cyrl-RS" sz="1800" dirty="0" smtClean="0"/>
              <a:t>децимално</a:t>
            </a:r>
            <a:r>
              <a:rPr lang="hr-HR" sz="1800" dirty="0" smtClean="0"/>
              <a:t> </a:t>
            </a:r>
            <a:r>
              <a:rPr lang="sr-Cyrl-RS" sz="1800" dirty="0" smtClean="0"/>
              <a:t>место</a:t>
            </a:r>
            <a:endParaRPr lang="hr-HR" sz="1800" dirty="0"/>
          </a:p>
        </p:txBody>
      </p:sp>
      <p:sp>
        <p:nvSpPr>
          <p:cNvPr id="23" name="Strelica zakrivljena gore 22"/>
          <p:cNvSpPr>
            <a:spLocks noChangeArrowheads="1"/>
          </p:cNvSpPr>
          <p:nvPr/>
        </p:nvSpPr>
        <p:spPr bwMode="auto">
          <a:xfrm flipH="1">
            <a:off x="7475538" y="3567113"/>
            <a:ext cx="288925" cy="284162"/>
          </a:xfrm>
          <a:prstGeom prst="curvedUpArrow">
            <a:avLst>
              <a:gd name="adj1" fmla="val 24821"/>
              <a:gd name="adj2" fmla="val 49638"/>
              <a:gd name="adj3" fmla="val 250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sp>
        <p:nvSpPr>
          <p:cNvPr id="24" name="Strelica zakrivljena gore 23"/>
          <p:cNvSpPr>
            <a:spLocks noChangeArrowheads="1"/>
          </p:cNvSpPr>
          <p:nvPr/>
        </p:nvSpPr>
        <p:spPr bwMode="auto">
          <a:xfrm flipH="1">
            <a:off x="7661275" y="3571875"/>
            <a:ext cx="306388" cy="284163"/>
          </a:xfrm>
          <a:prstGeom prst="curvedUpArrow">
            <a:avLst>
              <a:gd name="adj1" fmla="val 25038"/>
              <a:gd name="adj2" fmla="val 50077"/>
              <a:gd name="adj3" fmla="val 25000"/>
            </a:avLst>
          </a:prstGeom>
          <a:solidFill>
            <a:srgbClr val="CC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sr-Latn-CS"/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>
            <a:off x="2565400" y="2058988"/>
            <a:ext cx="1573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2000"/>
              <a:t>85.14</a:t>
            </a:r>
          </a:p>
        </p:txBody>
      </p:sp>
      <p:cxnSp>
        <p:nvCxnSpPr>
          <p:cNvPr id="29" name="Ravni poveznik sa strelicom 28"/>
          <p:cNvCxnSpPr>
            <a:cxnSpLocks noChangeShapeType="1"/>
          </p:cNvCxnSpPr>
          <p:nvPr/>
        </p:nvCxnSpPr>
        <p:spPr bwMode="auto">
          <a:xfrm rot="10800000">
            <a:off x="6794500" y="3975100"/>
            <a:ext cx="123825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kstniOkvir 29"/>
          <p:cNvSpPr txBox="1">
            <a:spLocks noChangeArrowheads="1"/>
          </p:cNvSpPr>
          <p:nvPr/>
        </p:nvSpPr>
        <p:spPr bwMode="auto">
          <a:xfrm>
            <a:off x="6691313" y="4040188"/>
            <a:ext cx="15954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1800" dirty="0" smtClean="0"/>
              <a:t>два</a:t>
            </a:r>
            <a:endParaRPr lang="hr-HR" sz="1800" dirty="0"/>
          </a:p>
          <a:p>
            <a:pPr algn="ctr" eaLnBrk="1" hangingPunct="1"/>
            <a:r>
              <a:rPr lang="sr-Cyrl-RS" sz="1800" dirty="0" smtClean="0"/>
              <a:t>децимална</a:t>
            </a:r>
            <a:r>
              <a:rPr lang="hr-HR" sz="1800" dirty="0" smtClean="0"/>
              <a:t> </a:t>
            </a:r>
            <a:r>
              <a:rPr lang="sr-Cyrl-RS" sz="1800" dirty="0" smtClean="0"/>
              <a:t>места</a:t>
            </a:r>
            <a:endParaRPr lang="hr-HR" sz="1800" dirty="0"/>
          </a:p>
        </p:txBody>
      </p:sp>
      <p:sp>
        <p:nvSpPr>
          <p:cNvPr id="31" name="Pravokutnik 30"/>
          <p:cNvSpPr>
            <a:spLocks noChangeArrowheads="1"/>
          </p:cNvSpPr>
          <p:nvPr/>
        </p:nvSpPr>
        <p:spPr bwMode="auto">
          <a:xfrm>
            <a:off x="7650163" y="286702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4</a:t>
            </a:r>
            <a:endParaRPr lang="hr-HR" sz="2000"/>
          </a:p>
        </p:txBody>
      </p:sp>
      <p:sp>
        <p:nvSpPr>
          <p:cNvPr id="32" name="Pravokutnik 31"/>
          <p:cNvSpPr>
            <a:spLocks noChangeArrowheads="1"/>
          </p:cNvSpPr>
          <p:nvPr/>
        </p:nvSpPr>
        <p:spPr bwMode="auto">
          <a:xfrm>
            <a:off x="7478713" y="286702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7</a:t>
            </a:r>
            <a:endParaRPr lang="hr-HR" sz="2000"/>
          </a:p>
        </p:txBody>
      </p:sp>
      <p:sp>
        <p:nvSpPr>
          <p:cNvPr id="33" name="Pravokutnik 32"/>
          <p:cNvSpPr>
            <a:spLocks noChangeArrowheads="1"/>
          </p:cNvSpPr>
          <p:nvPr/>
        </p:nvSpPr>
        <p:spPr bwMode="auto">
          <a:xfrm>
            <a:off x="7307263" y="2867025"/>
            <a:ext cx="3286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r-HR" sz="2000">
                <a:sym typeface="Symbol" pitchFamily="18" charset="2"/>
              </a:rPr>
              <a:t>7</a:t>
            </a:r>
            <a:endParaRPr lang="hr-HR" sz="2000"/>
          </a:p>
        </p:txBody>
      </p:sp>
      <p:cxnSp>
        <p:nvCxnSpPr>
          <p:cNvPr id="35" name="Ravni poveznik 34"/>
          <p:cNvCxnSpPr/>
          <p:nvPr/>
        </p:nvCxnSpPr>
        <p:spPr>
          <a:xfrm flipV="1">
            <a:off x="6808788" y="2565400"/>
            <a:ext cx="1620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7773" y="531341"/>
            <a:ext cx="188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Пример 2: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20" grpId="0"/>
      <p:bldP spid="20" grpId="1"/>
      <p:bldP spid="22" grpId="0"/>
      <p:bldP spid="22" grpId="1"/>
      <p:bldP spid="23" grpId="0" animBg="1"/>
      <p:bldP spid="24" grpId="0" animBg="1"/>
      <p:bldP spid="26" grpId="0"/>
      <p:bldP spid="30" grpId="0"/>
      <p:bldP spid="30" grpId="1"/>
      <p:bldP spid="30" grpId="2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135" y="333632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Следеће примере провежбајте код куће:</a:t>
            </a:r>
          </a:p>
          <a:p>
            <a:endParaRPr lang="sr-Cyrl-RS" dirty="0"/>
          </a:p>
          <a:p>
            <a:pPr marL="457200" indent="-457200">
              <a:buAutoNum type="arabicParenR"/>
            </a:pPr>
            <a:r>
              <a:rPr lang="sr-Cyrl-RS" dirty="0" smtClean="0"/>
              <a:t>Ако је 756 * 493 = 372708 израчунај:</a:t>
            </a:r>
          </a:p>
          <a:p>
            <a:r>
              <a:rPr lang="sr-Cyrl-RS" dirty="0"/>
              <a:t> </a:t>
            </a:r>
            <a:r>
              <a:rPr lang="sr-Cyrl-RS" dirty="0" smtClean="0"/>
              <a:t> а) 75,6 * 49,3 =</a:t>
            </a:r>
          </a:p>
          <a:p>
            <a:endParaRPr lang="sr-Cyrl-RS" dirty="0" smtClean="0"/>
          </a:p>
          <a:p>
            <a:r>
              <a:rPr lang="sr-Cyrl-RS" dirty="0" smtClean="0"/>
              <a:t>  б) 7,56 * 4,93 = </a:t>
            </a:r>
          </a:p>
          <a:p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 в) 0,756 * 0,493  =</a:t>
            </a:r>
          </a:p>
          <a:p>
            <a:endParaRPr lang="sr-Cyrl-RS" dirty="0"/>
          </a:p>
          <a:p>
            <a:r>
              <a:rPr lang="sr-Cyrl-RS" dirty="0" smtClean="0"/>
              <a:t>2) Израчунај:</a:t>
            </a:r>
          </a:p>
          <a:p>
            <a:r>
              <a:rPr lang="sr-Cyrl-RS" dirty="0"/>
              <a:t> </a:t>
            </a:r>
            <a:r>
              <a:rPr lang="sr-Cyrl-RS" dirty="0" smtClean="0"/>
              <a:t>а) 5,6 * 7,8 =</a:t>
            </a:r>
          </a:p>
          <a:p>
            <a:r>
              <a:rPr lang="sr-Cyrl-RS" dirty="0"/>
              <a:t> </a:t>
            </a:r>
          </a:p>
          <a:p>
            <a:r>
              <a:rPr lang="sr-Cyrl-RS" dirty="0" smtClean="0"/>
              <a:t> б) 0,2 * 0,03  =</a:t>
            </a:r>
          </a:p>
          <a:p>
            <a:r>
              <a:rPr lang="sr-Cyrl-RS" dirty="0"/>
              <a:t> </a:t>
            </a:r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в) 0,30 * 0,93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1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989" y="395416"/>
            <a:ext cx="6919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Драги петаци, будите здрави и расположени баш као ово време напољу. Јер како кажу </a:t>
            </a:r>
            <a:r>
              <a:rPr lang="en-US" dirty="0" smtClean="0"/>
              <a:t>“</a:t>
            </a:r>
            <a:r>
              <a:rPr lang="sr-Cyrl-RS" dirty="0" smtClean="0"/>
              <a:t>стрпљен – спашен</a:t>
            </a:r>
            <a:r>
              <a:rPr lang="en-US" dirty="0" smtClean="0"/>
              <a:t>”</a:t>
            </a:r>
            <a:r>
              <a:rPr lang="sr-Cyrl-RS" dirty="0" smtClean="0"/>
              <a:t> </a:t>
            </a:r>
            <a:r>
              <a:rPr lang="sr-Cyrl-RS" dirty="0" smtClean="0">
                <a:sym typeface="Wingdings" pitchFamily="2" charset="2"/>
              </a:rPr>
              <a:t></a:t>
            </a:r>
          </a:p>
          <a:p>
            <a:endParaRPr lang="sr-Cyrl-RS" dirty="0">
              <a:sym typeface="Wingdings" pitchFamily="2" charset="2"/>
            </a:endParaRPr>
          </a:p>
          <a:p>
            <a:endParaRPr lang="sr-Cyrl-RS" dirty="0" smtClean="0">
              <a:sym typeface="Wingdings" pitchFamily="2" charset="2"/>
            </a:endParaRPr>
          </a:p>
          <a:p>
            <a:r>
              <a:rPr lang="sr-Cyrl-RS" dirty="0" smtClean="0">
                <a:sym typeface="Wingdings" pitchFamily="2" charset="2"/>
              </a:rPr>
              <a:t>Велики поздрав од ваших</a:t>
            </a:r>
          </a:p>
          <a:p>
            <a:r>
              <a:rPr lang="sr-Cyrl-RS" dirty="0" smtClean="0">
                <a:sym typeface="Wingdings" pitchFamily="2" charset="2"/>
              </a:rPr>
              <a:t> наставница</a:t>
            </a:r>
          </a:p>
          <a:p>
            <a:r>
              <a:rPr lang="sr-Cyrl-RS" dirty="0" smtClean="0">
                <a:sym typeface="Wingdings" pitchFamily="2" charset="2"/>
              </a:rPr>
              <a:t>Јован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sr-Cyrl-RS" dirty="0" smtClean="0">
                <a:sym typeface="Wingdings" pitchFamily="2" charset="2"/>
              </a:rPr>
              <a:t> и Мариј</a:t>
            </a:r>
            <a:r>
              <a:rPr lang="en-US" dirty="0" smtClean="0">
                <a:sym typeface="Wingdings" pitchFamily="2" charset="2"/>
              </a:rPr>
              <a:t>e!</a:t>
            </a:r>
            <a:r>
              <a:rPr lang="sr-Cyrl-RS" dirty="0" smtClean="0">
                <a:sym typeface="Wingdings" pitchFamily="2" charset="2"/>
              </a:rPr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16" y="3657276"/>
            <a:ext cx="25908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573" y="1682697"/>
            <a:ext cx="3680871" cy="4258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004803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2938</TotalTime>
  <Words>361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Symbol</vt:lpstr>
      <vt:lpstr>Thatch</vt:lpstr>
      <vt:lpstr> Множење децималних бројева *обрада*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Lidija Kralj</dc:creator>
  <cp:lastModifiedBy>Admin</cp:lastModifiedBy>
  <cp:revision>226</cp:revision>
  <dcterms:created xsi:type="dcterms:W3CDTF">2001-07-23T15:12:09Z</dcterms:created>
  <dcterms:modified xsi:type="dcterms:W3CDTF">2020-04-09T08:14:32Z</dcterms:modified>
</cp:coreProperties>
</file>